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2" r:id="rId3"/>
    <p:sldId id="270" r:id="rId4"/>
    <p:sldId id="263" r:id="rId5"/>
    <p:sldId id="271" r:id="rId6"/>
    <p:sldId id="272" r:id="rId7"/>
    <p:sldId id="273" r:id="rId8"/>
    <p:sldId id="275" r:id="rId9"/>
    <p:sldId id="274" r:id="rId10"/>
    <p:sldId id="277" r:id="rId11"/>
    <p:sldId id="278" r:id="rId12"/>
    <p:sldId id="279" r:id="rId13"/>
  </p:sldIdLst>
  <p:sldSz cx="12188825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99" autoAdjust="0"/>
  </p:normalViewPr>
  <p:slideViewPr>
    <p:cSldViewPr>
      <p:cViewPr>
        <p:scale>
          <a:sx n="100" d="100"/>
          <a:sy n="100" d="100"/>
        </p:scale>
        <p:origin x="126" y="31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186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2446EEE-9F74-414C-8CF3-76F72C6C9CBB}" type="datetime1">
              <a:rPr lang="es-ES" smtClean="0"/>
              <a:t>29/05/2020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48FC2AD-8B93-45A4-8827-85E82B2F4F55}" type="datetime1">
              <a:rPr lang="es-ES" noProof="0" smtClean="0"/>
              <a:t>29/05/2020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9586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5677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0990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3231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256" name="línea" descr="Gráfico de líneas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orma lib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8" name="Forma lib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9" name="Forma lib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0" name="Forma lib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1" name="Forma lib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2" name="Forma lib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3" name="Forma lib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4" name="Forma lib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5" name="Forma lib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6" name="Forma lib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7" name="Forma lib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8" name="Forma lib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9" name="Forma lib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0" name="Forma lib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1" name="Forma lib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2" name="Forma lib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3" name="Forma lib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4" name="Forma lib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5" name="Forma lib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6" name="Forma lib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7" name="Forma lib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8" name="Forma lib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9" name="Forma lib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0" name="Forma lib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1" name="Forma lib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2" name="Forma lib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3" name="Forma lib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4" name="Forma lib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5" name="Forma lib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6" name="Forma lib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7" name="Forma lib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8" name="Forma lib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9" name="Forma lib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0" name="Forma lib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1" name="Forma lib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2" name="Forma lib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3" name="Forma lib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4" name="Forma lib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5" name="Forma lib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6" name="Forma lib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7" name="Forma lib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8" name="Forma lib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9" name="Forma lib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0" name="Forma lib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1" name="Forma lib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2" name="Forma lib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3" name="Forma lib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4" name="Forma lib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5" name="Forma lib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6" name="Forma lib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7" name="Forma lib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8" name="Forma lib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9" name="Forma lib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0" name="Forma lib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1" name="Forma lib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2" name="Forma lib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3" name="Forma lib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4" name="Forma lib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5" name="Forma lib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6" name="Forma lib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7" name="Forma lib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8" name="Forma lib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9" name="Forma lib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0" name="Forma lib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1" name="Forma lib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2" name="Forma lib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3" name="Forma lib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4" name="Forma lib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5" name="Forma lib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6" name="Forma lib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7" name="Forma lib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8" name="Forma lib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9" name="Forma lib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0" name="Forma lib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1" name="Forma lib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2" name="Forma lib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3" name="Forma lib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4" name="Forma lib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5" name="Forma lib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6" name="Forma lib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7" name="Forma lib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8" name="Forma lib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9" name="Forma lib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0" name="Forma lib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1" name="Forma lib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2" name="Forma lib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3" name="Forma lib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4" name="Forma lib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5" name="Forma lib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6" name="Forma lib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7" name="Forma lib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8" name="Forma lib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9" name="Forma lib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0" name="Forma lib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1" name="Forma lib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2" name="Forma lib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3" name="Forma lib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4" name="Forma lib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5" name="Forma lib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6" name="Forma lib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7" name="Forma lib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8" name="Forma lib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9" name="Forma lib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0" name="Forma lib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1" name="Forma lib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2" name="Forma lib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3" name="Forma lib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4" name="Forma lib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5" name="Forma lib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6" name="Forma lib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7" name="Forma lib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8" name="Forma lib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9" name="Forma lib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0" name="Forma lib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1" name="Forma lib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2" name="Forma lib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3" name="Forma lib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4" name="Forma lib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5" name="Forma lib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6" name="Forma lib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7" name="Forma lib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8" name="Forma lib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9" name="Forma lib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7" name="línea" descr="Gráfico de líne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orma libre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9" name="Forma libre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0" name="Forma libre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1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2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3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4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5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4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5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6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7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8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9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0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1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2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3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4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5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6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7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8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9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0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1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2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3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4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5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6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7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8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9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0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1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2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3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4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5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6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7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8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9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0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1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2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3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4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5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6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7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8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9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0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1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2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3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4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5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6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7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8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9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80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81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22E2A2-B648-4842-9ED5-8E4D1828D625}" type="datetime1">
              <a:rPr lang="es-ES" noProof="0" smtClean="0"/>
              <a:t>29/05/2020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7" name="línea" descr="Gráfico de líneas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orma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9" name="Forma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0" name="Forma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1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2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3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4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5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4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5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6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7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8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9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0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1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2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3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4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5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6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7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8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9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0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1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2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3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4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5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6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7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8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9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0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1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2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3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4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5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6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7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8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9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0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1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2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3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4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5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6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7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8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9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0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1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2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3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4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5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6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7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8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9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80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81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6AB9F2-CD8F-42EB-A63E-2B03D1B74C56}" type="datetime1">
              <a:rPr lang="es-ES" noProof="0" smtClean="0"/>
              <a:t>29/05/2020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167" name="línea" descr="Gráfico de líne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orma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9" name="Forma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0" name="Forma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1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2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3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4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5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6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7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8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9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0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1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2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3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4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5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6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7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8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9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0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1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2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3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4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5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6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7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8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9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0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1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2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3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4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5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6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7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8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9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0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1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2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3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4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5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6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7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8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9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0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1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2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3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4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5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6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7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8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9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0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1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2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3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4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5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6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7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8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9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40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41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ACC39B-F8AD-4C56-AD8F-A56798AE1A49}" type="datetime1">
              <a:rPr lang="es-ES" noProof="0" smtClean="0"/>
              <a:t>29/05/2020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255" name="línea" descr="Gráfico de líneas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orma lib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7" name="Forma lib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8" name="Forma lib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9" name="Forma lib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0" name="Forma lib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1" name="Forma lib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2" name="Forma lib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3" name="Forma lib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4" name="Forma lib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5" name="Forma lib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6" name="Forma lib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7" name="Forma lib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8" name="Forma lib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9" name="Forma lib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0" name="Forma lib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1" name="Forma lib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2" name="Forma lib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3" name="Forma lib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4" name="Forma lib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5" name="Forma lib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6" name="Forma lib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7" name="Forma lib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8" name="Forma lib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9" name="Forma lib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0" name="Forma lib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1" name="Forma lib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2" name="Forma lib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3" name="Forma lib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4" name="Forma lib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5" name="Forma lib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6" name="Forma lib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7" name="Forma lib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8" name="Forma lib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9" name="Forma lib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0" name="Forma lib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1" name="Forma lib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2" name="Forma lib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3" name="Forma lib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4" name="Forma lib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5" name="Forma lib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6" name="Forma lib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7" name="Forma lib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8" name="Forma lib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9" name="Forma lib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0" name="Forma lib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1" name="Forma lib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2" name="Forma lib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3" name="Forma lib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4" name="Forma lib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5" name="Forma lib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6" name="Forma lib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7" name="Forma lib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8" name="Forma lib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9" name="Forma lib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0" name="Forma lib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1" name="Forma lib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2" name="Forma lib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3" name="Forma lib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4" name="Forma lib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5" name="Forma lib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6" name="Forma lib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7" name="Forma lib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8" name="Forma lib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9" name="Forma lib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0" name="Forma lib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1" name="Forma lib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2" name="Forma lib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3" name="Forma lib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4" name="Forma lib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5" name="Forma lib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6" name="Forma lib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7" name="Forma lib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8" name="Forma lib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9" name="Forma lib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0" name="Forma lib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1" name="Forma lib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2" name="Forma lib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3" name="Forma lib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4" name="Forma lib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5" name="Forma lib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6" name="Forma lib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7" name="Forma lib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8" name="Forma lib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9" name="Forma lib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0" name="Forma lib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1" name="Forma lib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2" name="Forma lib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3" name="Forma lib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4" name="Forma lib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5" name="Forma lib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6" name="Forma lib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7" name="Forma lib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8" name="Forma lib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9" name="Forma lib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0" name="Forma lib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1" name="Forma lib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2" name="Forma lib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3" name="Forma lib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4" name="Forma lib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5" name="Forma lib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6" name="Forma lib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7" name="Forma lib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8" name="Forma lib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9" name="Forma lib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0" name="Forma lib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1" name="Forma lib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2" name="Forma lib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3" name="Forma lib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4" name="Forma lib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5" name="Forma lib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6" name="Forma lib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7" name="Forma lib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8" name="Forma lib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9" name="Forma lib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0" name="Forma lib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1" name="Forma lib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2" name="Forma lib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3" name="Forma lib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4" name="Forma lib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5" name="Forma lib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6" name="Forma lib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7" name="Forma lib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8" name="Forma lib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A5F5A5-C1AF-4E1F-BBE9-77A0324E6A16}" type="datetime1">
              <a:rPr lang="es-ES" noProof="0" smtClean="0"/>
              <a:t>29/05/2020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158" name="línea" descr="Gráfico de líne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orma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0" name="Forma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1" name="Forma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2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3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4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5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6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7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8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9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0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1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2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3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4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5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6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7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8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9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0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1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2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3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4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5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6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7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8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9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0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1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2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3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4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5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6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7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8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9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0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1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2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3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4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5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6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7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8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9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0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1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2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3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4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5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6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7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8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9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0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1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2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3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4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5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6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7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8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9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0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1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2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BAF46A-8BB1-4F24-A11E-0306615E93F5}" type="datetime1">
              <a:rPr lang="es-ES" noProof="0" smtClean="0"/>
              <a:t>29/05/2020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160" name="línea" descr="Gráfico de líne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orma libre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2" name="Forma libre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3" name="Forma libre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4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5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6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7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8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9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0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1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2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3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4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5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6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7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8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9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0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1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2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3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4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5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6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7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8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9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0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1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2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3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4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5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6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7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8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9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0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1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2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3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4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5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6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7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8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9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0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1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2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3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4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5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6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7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8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9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0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1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2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3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4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5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6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7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8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9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0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1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2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3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4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829AD9-EA14-4AE8-BB2F-1A8BF56A3E5B}" type="datetime1">
              <a:rPr lang="es-ES" noProof="0" smtClean="0"/>
              <a:t>29/05/2020</a:t>
            </a:fld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  <p:sp>
        <p:nvSpPr>
          <p:cNvPr id="85" name="Marcador de posición de contenido 3"/>
          <p:cNvSpPr>
            <a:spLocks noGrp="1"/>
          </p:cNvSpPr>
          <p:nvPr>
            <p:ph sz="half" idx="13"/>
          </p:nvPr>
        </p:nvSpPr>
        <p:spPr>
          <a:xfrm>
            <a:off x="6246812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156" name="línea" descr="Gráfico de líneas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orma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58" name="Forma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59" name="Forma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0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1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2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3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4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5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6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7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8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9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0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1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2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3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4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5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6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7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8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9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0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1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2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3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4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5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6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7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8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9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0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1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2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3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4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5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6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7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8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9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0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1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2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3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4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5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6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7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8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9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0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1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2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3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4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5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6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7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8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9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0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1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2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3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4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5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6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7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8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9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0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96EFD6-A265-4329-83FB-237234CCC851}" type="datetime1">
              <a:rPr lang="es-ES" noProof="0" smtClean="0"/>
              <a:t>29/05/2020</a:t>
            </a:fld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EEC8E5-6135-4EEA-A5FA-4E382F0E51FD}" type="datetime1">
              <a:rPr lang="es-ES" noProof="0" smtClean="0"/>
              <a:t>29/05/2020</a:t>
            </a:fld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" noProof="0" dirty="0"/>
          </a:p>
        </p:txBody>
      </p:sp>
      <p:grpSp>
        <p:nvGrpSpPr>
          <p:cNvPr id="615" name="marco" descr="Gráfico de cuadro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upo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o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orma libre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bre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bre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o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orma libre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bre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bre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o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o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orma libre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bre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bre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o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orma libre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bre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bre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AA01AB-145F-4AE5-A1D5-362BC05CA7CC}" type="datetime1">
              <a:rPr lang="es-ES" noProof="0" smtClean="0"/>
              <a:t>29/05/2020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quiera agregar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614" name="marco" descr="Gráfico de cuadro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upo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o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orma libre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orma libre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bre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o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orma libre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orma libre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bre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o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o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orma libre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orma libre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bre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o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orma libre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orma libre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bre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bre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bre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bre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bre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bre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bre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bre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bre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bre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bre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bre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bre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bre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bre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bre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bre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bre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bre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bre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bre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bre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bre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bre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bre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bre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bre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bre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bre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bre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bre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bre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bre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bre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bre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bre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bre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bre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bre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bre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bre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bre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bre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bre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bre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bre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bre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bre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bre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bre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bre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bre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bre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bre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bre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bre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bre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bre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bre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bre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bre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bre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bre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bre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bre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bre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bre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bre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bre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bre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bre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bre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D16348-E405-42B1-89B5-964AA77FE073}" type="datetime1">
              <a:rPr lang="es-ES" noProof="0" smtClean="0"/>
              <a:t>29/05/2020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dirty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EA5BF5C-F4C1-4C94-BD5F-F847F8EB8117}" type="datetime1">
              <a:rPr lang="es-ES" noProof="0" smtClean="0"/>
              <a:t>29/05/2020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9915" y="1901000"/>
            <a:ext cx="9144000" cy="2667000"/>
          </a:xfrm>
        </p:spPr>
        <p:txBody>
          <a:bodyPr rtlCol="0"/>
          <a:lstStyle/>
          <a:p>
            <a:r>
              <a:rPr lang="es-AR" dirty="0"/>
              <a:t>El Imperio del Algodón</a:t>
            </a:r>
            <a:br>
              <a:rPr lang="es-AR" dirty="0"/>
            </a:br>
            <a:r>
              <a:rPr lang="es-AR" sz="3200" dirty="0"/>
              <a:t>Sven </a:t>
            </a:r>
            <a:r>
              <a:rPr lang="es-AR" sz="3200" dirty="0" err="1"/>
              <a:t>Beckert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9916" y="4797152"/>
            <a:ext cx="9143999" cy="106680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s-ES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Historia Social Moderna y Contemporánea</a:t>
            </a:r>
          </a:p>
          <a:p>
            <a:pPr rtl="0"/>
            <a:r>
              <a:rPr lang="es-ES" dirty="0"/>
              <a:t>Carrera: Sociología</a:t>
            </a:r>
          </a:p>
          <a:p>
            <a:pPr rtl="0"/>
            <a:r>
              <a:rPr lang="es-ES" dirty="0"/>
              <a:t>Cátedra: </a:t>
            </a:r>
            <a:r>
              <a:rPr lang="es-ES" dirty="0" err="1"/>
              <a:t>Buchbinder</a:t>
            </a:r>
            <a:endParaRPr lang="es-ES" dirty="0"/>
          </a:p>
        </p:txBody>
      </p:sp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3629FE2-C28E-43DF-BB16-5123938CE2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6092874"/>
            <a:ext cx="2048228" cy="648072"/>
          </a:xfrm>
          <a:prstGeom prst="rect">
            <a:avLst/>
          </a:prstGeom>
        </p:spPr>
      </p:pic>
      <p:pic>
        <p:nvPicPr>
          <p:cNvPr id="5" name="Imagen 4" descr="Imagen que contiene alimentos, taza&#10;&#10;Descripción generada automáticamente">
            <a:extLst>
              <a:ext uri="{FF2B5EF4-FFF2-40B4-BE49-F238E27FC236}">
                <a16:creationId xmlns:a16="http://schemas.microsoft.com/office/drawing/2014/main" id="{E561028B-0247-4B8A-876F-1F2AA56D3D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155" y="5930032"/>
            <a:ext cx="810914" cy="81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26852-9734-417E-8D30-9454C7367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404664"/>
            <a:ext cx="10199365" cy="1020762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Producción de algodón en los Estados Unidos, en millones de libras, 1790-1859.</a:t>
            </a:r>
            <a:endParaRPr lang="es-AR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D84308A-896C-417D-9AC1-CB1A5F9F845C}"/>
              </a:ext>
            </a:extLst>
          </p:cNvPr>
          <p:cNvSpPr/>
          <p:nvPr/>
        </p:nvSpPr>
        <p:spPr>
          <a:xfrm>
            <a:off x="3048000" y="3105835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La explosión de las exportaciones: el crecimiento de las exportaciones británicas de bienes de algodón (1697-1807)</a:t>
            </a:r>
            <a:endParaRPr lang="es-AR" dirty="0"/>
          </a:p>
        </p:txBody>
      </p:sp>
      <p:pic>
        <p:nvPicPr>
          <p:cNvPr id="7" name="Marcador de contenido 6" descr="Imagen que contiene texto, mapa, dibujo&#10;&#10;Descripción generada automáticamente">
            <a:extLst>
              <a:ext uri="{FF2B5EF4-FFF2-40B4-BE49-F238E27FC236}">
                <a16:creationId xmlns:a16="http://schemas.microsoft.com/office/drawing/2014/main" id="{A8C6F78A-6506-405F-99D1-8B7E80676D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8" y="1700808"/>
            <a:ext cx="10297143" cy="4862724"/>
          </a:xfrm>
        </p:spPr>
      </p:pic>
    </p:spTree>
    <p:extLst>
      <p:ext uri="{BB962C8B-B14F-4D97-AF65-F5344CB8AC3E}">
        <p14:creationId xmlns:p14="http://schemas.microsoft.com/office/powerpoint/2010/main" val="136108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26852-9734-417E-8D30-9454C7367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404664"/>
            <a:ext cx="10199365" cy="1020762"/>
          </a:xfrm>
        </p:spPr>
        <p:txBody>
          <a:bodyPr>
            <a:normAutofit fontScale="90000"/>
          </a:bodyPr>
          <a:lstStyle/>
          <a:p>
            <a:pPr algn="just"/>
            <a:r>
              <a:rPr lang="es-ES" dirty="0"/>
              <a:t>El capitalismo de guerra reestructura la industria global del algodón: cosecha de algodón mundial, 1791-1831 (estimación aproximada).</a:t>
            </a:r>
            <a:endParaRPr lang="es-AR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D84308A-896C-417D-9AC1-CB1A5F9F845C}"/>
              </a:ext>
            </a:extLst>
          </p:cNvPr>
          <p:cNvSpPr/>
          <p:nvPr/>
        </p:nvSpPr>
        <p:spPr>
          <a:xfrm>
            <a:off x="3048000" y="3105835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La explosión de las exportaciones: el crecimiento de las exportaciones británicas de bienes de algodón (1697-1807)</a:t>
            </a:r>
            <a:endParaRPr lang="es-AR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4A417EB7-27C7-4EC8-A632-56A93BC64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1" y="1628800"/>
            <a:ext cx="10199364" cy="4968552"/>
          </a:xfrm>
        </p:spPr>
      </p:pic>
    </p:spTree>
    <p:extLst>
      <p:ext uri="{BB962C8B-B14F-4D97-AF65-F5344CB8AC3E}">
        <p14:creationId xmlns:p14="http://schemas.microsoft.com/office/powerpoint/2010/main" val="279166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26852-9734-417E-8D30-9454C7367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404664"/>
            <a:ext cx="10199365" cy="1020762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La expansión del capitalismo industrial, 1780-1860.</a:t>
            </a:r>
            <a:endParaRPr lang="es-AR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D84308A-896C-417D-9AC1-CB1A5F9F845C}"/>
              </a:ext>
            </a:extLst>
          </p:cNvPr>
          <p:cNvSpPr/>
          <p:nvPr/>
        </p:nvSpPr>
        <p:spPr>
          <a:xfrm>
            <a:off x="3048000" y="3105835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La explosión de las exportaciones: el crecimiento de las exportaciones británicas de bienes de algodón (1697-1807)</a:t>
            </a:r>
            <a:endParaRPr lang="es-AR" dirty="0"/>
          </a:p>
        </p:txBody>
      </p:sp>
      <p:pic>
        <p:nvPicPr>
          <p:cNvPr id="8" name="Marcador de contenido 7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BEBD89EA-6297-49DE-965A-72967DC8B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1700808"/>
            <a:ext cx="10297143" cy="4752528"/>
          </a:xfrm>
        </p:spPr>
      </p:pic>
    </p:spTree>
    <p:extLst>
      <p:ext uri="{BB962C8B-B14F-4D97-AF65-F5344CB8AC3E}">
        <p14:creationId xmlns:p14="http://schemas.microsoft.com/office/powerpoint/2010/main" val="122748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713A18B-3187-4D48-9602-7B9B76D55B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6092874"/>
            <a:ext cx="2048228" cy="648072"/>
          </a:xfrm>
          <a:prstGeom prst="rect">
            <a:avLst/>
          </a:prstGeom>
        </p:spPr>
      </p:pic>
      <p:pic>
        <p:nvPicPr>
          <p:cNvPr id="3" name="Imagen 2" descr="Imagen que contiene alimentos, taza&#10;&#10;Descripción generada automáticamente">
            <a:extLst>
              <a:ext uri="{FF2B5EF4-FFF2-40B4-BE49-F238E27FC236}">
                <a16:creationId xmlns:a16="http://schemas.microsoft.com/office/drawing/2014/main" id="{E9B5AE96-5978-4352-AC91-AD8523A0D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155" y="5930032"/>
            <a:ext cx="810914" cy="81091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5C1CDFF-8496-404E-A774-5946E262D9E5}"/>
              </a:ext>
            </a:extLst>
          </p:cNvPr>
          <p:cNvSpPr txBox="1"/>
          <p:nvPr/>
        </p:nvSpPr>
        <p:spPr>
          <a:xfrm>
            <a:off x="981844" y="764704"/>
            <a:ext cx="9865096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AR" sz="3200" dirty="0"/>
              <a:t>“Si los europeos adquirieron relevancia en el mundo del algodón no se debió a la irrupción de nuevos inventos ni a la posibilidad de disponer de tecnologías de eficacia superior, sino a su capacidad para amoldar primero y dominar después las redes algodoneras globales.”  (</a:t>
            </a:r>
            <a:r>
              <a:rPr lang="es-AR" sz="3200" dirty="0" err="1"/>
              <a:t>Beckert</a:t>
            </a:r>
            <a:r>
              <a:rPr lang="es-AR" sz="3200" dirty="0"/>
              <a:t>, p. 54)</a:t>
            </a:r>
          </a:p>
        </p:txBody>
      </p:sp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713A18B-3187-4D48-9602-7B9B76D55B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6092874"/>
            <a:ext cx="2048228" cy="648072"/>
          </a:xfrm>
          <a:prstGeom prst="rect">
            <a:avLst/>
          </a:prstGeom>
        </p:spPr>
      </p:pic>
      <p:pic>
        <p:nvPicPr>
          <p:cNvPr id="3" name="Imagen 2" descr="Imagen que contiene alimentos, taza&#10;&#10;Descripción generada automáticamente">
            <a:extLst>
              <a:ext uri="{FF2B5EF4-FFF2-40B4-BE49-F238E27FC236}">
                <a16:creationId xmlns:a16="http://schemas.microsoft.com/office/drawing/2014/main" id="{E9B5AE96-5978-4352-AC91-AD8523A0D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155" y="5930032"/>
            <a:ext cx="810914" cy="81091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5C1CDFF-8496-404E-A774-5946E262D9E5}"/>
              </a:ext>
            </a:extLst>
          </p:cNvPr>
          <p:cNvSpPr txBox="1"/>
          <p:nvPr/>
        </p:nvSpPr>
        <p:spPr>
          <a:xfrm>
            <a:off x="981844" y="764704"/>
            <a:ext cx="9865096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AR" sz="3200" dirty="0"/>
              <a:t>“En sus inicios, la “gran divergencia” fue sobre todo una desigualdad de poder estatal y el corolario de la peculiar relación que acababa de establecerse entre esos estados y los dueños del capital. Y en consecuencia, los numerosos universos del algodón pasaron a convertirse en un imperio algodonero con eje en Europa.”  (</a:t>
            </a:r>
            <a:r>
              <a:rPr lang="es-AR" sz="3200" dirty="0" err="1"/>
              <a:t>Beckert</a:t>
            </a:r>
            <a:r>
              <a:rPr lang="es-AR" sz="3200" dirty="0"/>
              <a:t>, p. 54)</a:t>
            </a:r>
          </a:p>
        </p:txBody>
      </p:sp>
    </p:spTree>
    <p:extLst>
      <p:ext uri="{BB962C8B-B14F-4D97-AF65-F5344CB8AC3E}">
        <p14:creationId xmlns:p14="http://schemas.microsoft.com/office/powerpoint/2010/main" val="99993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2413" y="117054"/>
            <a:ext cx="9143998" cy="1020762"/>
          </a:xfrm>
        </p:spPr>
        <p:txBody>
          <a:bodyPr rtlCol="0"/>
          <a:lstStyle/>
          <a:p>
            <a:pPr algn="ctr" rtl="0"/>
            <a:r>
              <a:rPr lang="es-ES" sz="4800" dirty="0"/>
              <a:t>EXPANSION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646597" y="1772817"/>
            <a:ext cx="2743200" cy="4399383"/>
          </a:xfrm>
        </p:spPr>
        <p:txBody>
          <a:bodyPr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100" b="1" dirty="0"/>
              <a:t>ETAPA I (2000 AEC-1860 DEC)</a:t>
            </a:r>
            <a:endParaRPr lang="pt-BR" sz="110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AR" sz="1100" dirty="0"/>
              <a:t>-</a:t>
            </a:r>
            <a:r>
              <a:rPr lang="es-AR" sz="1100" b="1" dirty="0"/>
              <a:t>Multipolar.</a:t>
            </a:r>
            <a:endParaRPr lang="es-AR" sz="110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AR" sz="1100" dirty="0"/>
              <a:t>-</a:t>
            </a:r>
            <a:r>
              <a:rPr lang="es-AR" sz="1100" b="1" dirty="0"/>
              <a:t>Desconectada.</a:t>
            </a:r>
            <a:endParaRPr lang="es-AR" sz="1100" dirty="0"/>
          </a:p>
          <a:p>
            <a:pPr algn="ctr">
              <a:lnSpc>
                <a:spcPct val="100000"/>
              </a:lnSpc>
            </a:pPr>
            <a:r>
              <a:rPr lang="es-AR" sz="1100" dirty="0"/>
              <a:t>	</a:t>
            </a:r>
          </a:p>
          <a:p>
            <a:pPr algn="ctr">
              <a:lnSpc>
                <a:spcPct val="100000"/>
              </a:lnSpc>
            </a:pPr>
            <a:endParaRPr lang="es-AR" sz="1100" b="1" dirty="0"/>
          </a:p>
          <a:p>
            <a:pPr algn="ctr">
              <a:lnSpc>
                <a:spcPct val="100000"/>
              </a:lnSpc>
            </a:pPr>
            <a:r>
              <a:rPr lang="es-AR" sz="1100" b="1" dirty="0"/>
              <a:t>ETAPAII (1600-1780)</a:t>
            </a:r>
            <a:endParaRPr lang="es-AR" sz="110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1100" b="1" dirty="0"/>
              <a:t>-Redes cada vez más concentradas en Europa.</a:t>
            </a:r>
            <a:endParaRPr lang="es-ES" sz="110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AR" sz="1100" b="1" dirty="0"/>
              <a:t>-Industria multicéntrica: producción dispersa.</a:t>
            </a:r>
            <a:endParaRPr lang="es-AR" sz="1100" dirty="0"/>
          </a:p>
          <a:p>
            <a:pPr algn="ctr">
              <a:lnSpc>
                <a:spcPct val="100000"/>
              </a:lnSpc>
            </a:pPr>
            <a:endParaRPr lang="es-AR" sz="1100" b="1" dirty="0"/>
          </a:p>
          <a:p>
            <a:pPr algn="ctr">
              <a:lnSpc>
                <a:spcPct val="100000"/>
              </a:lnSpc>
            </a:pPr>
            <a:r>
              <a:rPr lang="es-AR" sz="1100" b="1" dirty="0"/>
              <a:t>ETAPAIII(1780-1860)</a:t>
            </a:r>
            <a:endParaRPr lang="es-AR" sz="1100" dirty="0"/>
          </a:p>
          <a:p>
            <a:pPr algn="ctr">
              <a:lnSpc>
                <a:spcPct val="100000"/>
              </a:lnSpc>
            </a:pPr>
            <a:r>
              <a:rPr lang="es-ES" sz="1100" b="1" dirty="0"/>
              <a:t>El Imperio del Algodón, complejo productivo:</a:t>
            </a:r>
            <a:endParaRPr lang="es-ES" sz="110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AR" sz="1100" b="1" dirty="0"/>
              <a:t>-Global</a:t>
            </a:r>
            <a:endParaRPr lang="es-AR" sz="110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AR" sz="1100" dirty="0"/>
              <a:t>-</a:t>
            </a:r>
            <a:r>
              <a:rPr lang="es-AR" sz="1100" b="1" dirty="0"/>
              <a:t>Integrado</a:t>
            </a:r>
            <a:endParaRPr lang="es-AR" sz="110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AR" sz="1100" dirty="0"/>
              <a:t>-</a:t>
            </a:r>
            <a:r>
              <a:rPr lang="es-AR" sz="1100" b="1" dirty="0"/>
              <a:t>Jerárquico</a:t>
            </a:r>
            <a:endParaRPr lang="es-AR" sz="110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AR" sz="1100" dirty="0"/>
              <a:t>-</a:t>
            </a:r>
            <a:r>
              <a:rPr lang="es-AR" sz="1100" b="1" dirty="0"/>
              <a:t>Centralizado en Europa</a:t>
            </a:r>
            <a:endParaRPr lang="es-ES" sz="1100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A0CB8C10-57D1-408F-81CD-383BE5005C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52" y="1772817"/>
            <a:ext cx="5904656" cy="4320058"/>
          </a:xfrm>
        </p:spPr>
      </p:pic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DCA7790-859C-4581-811B-CFD5CFD8EA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6092874"/>
            <a:ext cx="2048228" cy="648072"/>
          </a:xfrm>
          <a:prstGeom prst="rect">
            <a:avLst/>
          </a:prstGeom>
        </p:spPr>
      </p:pic>
      <p:pic>
        <p:nvPicPr>
          <p:cNvPr id="7" name="Imagen 6" descr="Imagen que contiene alimentos, taza&#10;&#10;Descripción generada automáticamente">
            <a:extLst>
              <a:ext uri="{FF2B5EF4-FFF2-40B4-BE49-F238E27FC236}">
                <a16:creationId xmlns:a16="http://schemas.microsoft.com/office/drawing/2014/main" id="{551705F9-F776-49D1-B84C-757BEEB400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155" y="5930032"/>
            <a:ext cx="810914" cy="81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187EC22-2F01-4D14-B808-B10EEDD21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pPr algn="ctr"/>
            <a:r>
              <a:rPr lang="es-ES" b="1" dirty="0"/>
              <a:t>EL COMERCIO TRIANGULAR (Siglo XV-XIX)</a:t>
            </a:r>
            <a:endParaRPr lang="en-US" dirty="0"/>
          </a:p>
        </p:txBody>
      </p:sp>
      <p:pic>
        <p:nvPicPr>
          <p:cNvPr id="5" name="Marcador de contenido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EE97E0D9-B430-4D8A-9FDE-D729985C4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5" y="1700807"/>
            <a:ext cx="9155906" cy="4669511"/>
          </a:xfrm>
          <a:noFill/>
        </p:spPr>
      </p:pic>
    </p:spTree>
    <p:extLst>
      <p:ext uri="{BB962C8B-B14F-4D97-AF65-F5344CB8AC3E}">
        <p14:creationId xmlns:p14="http://schemas.microsoft.com/office/powerpoint/2010/main" val="159964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A1AE775B-A070-4B92-9570-784057978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294837"/>
            <a:ext cx="11233248" cy="62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0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26852-9734-417E-8D30-9454C7367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404664"/>
            <a:ext cx="10199365" cy="1020762"/>
          </a:xfrm>
        </p:spPr>
        <p:txBody>
          <a:bodyPr>
            <a:normAutofit fontScale="90000"/>
          </a:bodyPr>
          <a:lstStyle/>
          <a:p>
            <a:r>
              <a:rPr lang="es-ES" dirty="0"/>
              <a:t>La explosión de las exportaciones: el crecimiento de las exportaciones británicas de bienes de algodón (1697-1807).</a:t>
            </a:r>
            <a:endParaRPr lang="es-AR" dirty="0"/>
          </a:p>
        </p:txBody>
      </p:sp>
      <p:pic>
        <p:nvPicPr>
          <p:cNvPr id="5" name="Marcador de contenido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0B585487-CD8A-44A3-B887-F8964E8C6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1628800"/>
            <a:ext cx="10204417" cy="4680519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D84308A-896C-417D-9AC1-CB1A5F9F845C}"/>
              </a:ext>
            </a:extLst>
          </p:cNvPr>
          <p:cNvSpPr/>
          <p:nvPr/>
        </p:nvSpPr>
        <p:spPr>
          <a:xfrm>
            <a:off x="3048000" y="3105835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La explosión de las exportaciones: el crecimiento de las exportaciones británicas de bienes de algodón (1697-1807)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986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26852-9734-417E-8D30-9454C7367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404664"/>
            <a:ext cx="10199365" cy="1020762"/>
          </a:xfrm>
        </p:spPr>
        <p:txBody>
          <a:bodyPr>
            <a:normAutofit fontScale="90000"/>
          </a:bodyPr>
          <a:lstStyle/>
          <a:p>
            <a:pPr algn="just"/>
            <a:r>
              <a:rPr lang="es-ES" dirty="0"/>
              <a:t>La revolución del algodón en el Caribe: cargamentos de algodón de las Indias Occidentales al Reino Unido, 1750-1795, en millones de libras.</a:t>
            </a:r>
            <a:endParaRPr lang="es-AR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D84308A-896C-417D-9AC1-CB1A5F9F845C}"/>
              </a:ext>
            </a:extLst>
          </p:cNvPr>
          <p:cNvSpPr/>
          <p:nvPr/>
        </p:nvSpPr>
        <p:spPr>
          <a:xfrm>
            <a:off x="3048000" y="3105835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La explosión de las exportaciones: el crecimiento de las exportaciones británicas de bienes de algodón (1697-1807)</a:t>
            </a:r>
            <a:endParaRPr lang="es-AR" dirty="0"/>
          </a:p>
        </p:txBody>
      </p:sp>
      <p:pic>
        <p:nvPicPr>
          <p:cNvPr id="8" name="Marcador de contenido 7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3ACACB74-A856-4E4B-A4D1-329CED632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25" y="1628800"/>
            <a:ext cx="10412222" cy="4680520"/>
          </a:xfrm>
        </p:spPr>
      </p:pic>
    </p:spTree>
    <p:extLst>
      <p:ext uri="{BB962C8B-B14F-4D97-AF65-F5344CB8AC3E}">
        <p14:creationId xmlns:p14="http://schemas.microsoft.com/office/powerpoint/2010/main" val="4856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26852-9734-417E-8D30-9454C7367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404664"/>
            <a:ext cx="10199365" cy="1020762"/>
          </a:xfrm>
        </p:spPr>
        <p:txBody>
          <a:bodyPr>
            <a:normAutofit fontScale="90000"/>
          </a:bodyPr>
          <a:lstStyle/>
          <a:p>
            <a:pPr algn="just"/>
            <a:r>
              <a:rPr lang="es-ES" dirty="0"/>
              <a:t>El capitalismo de guerra reestructura la industria global del algodón: cosecha de algodón mundial, 1791-1831 (estimación aproximada).</a:t>
            </a:r>
            <a:endParaRPr lang="es-AR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D84308A-896C-417D-9AC1-CB1A5F9F845C}"/>
              </a:ext>
            </a:extLst>
          </p:cNvPr>
          <p:cNvSpPr/>
          <p:nvPr/>
        </p:nvSpPr>
        <p:spPr>
          <a:xfrm>
            <a:off x="3048000" y="3105835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La explosión de las exportaciones: el crecimiento de las exportaciones británicas de bienes de algodón (1697-1807)</a:t>
            </a:r>
            <a:endParaRPr lang="es-AR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C896690D-BA67-4DF9-BF63-B13611EF8D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59" y="1628800"/>
            <a:ext cx="10199365" cy="4968552"/>
          </a:xfrm>
        </p:spPr>
      </p:pic>
    </p:spTree>
    <p:extLst>
      <p:ext uri="{BB962C8B-B14F-4D97-AF65-F5344CB8AC3E}">
        <p14:creationId xmlns:p14="http://schemas.microsoft.com/office/powerpoint/2010/main" val="414729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zarra 16 x 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500_TF02804846_TF02804846" id="{65FD6923-A55A-4D8A-AB6E-792F5126A260}" vid="{862C69AA-365A-4DD1-97BC-168A1699736E}"/>
    </a:ext>
  </a:extLst>
</a:theme>
</file>

<file path=ppt/theme/theme2.xml><?xml version="1.0" encoding="utf-8"?>
<a:theme xmlns:a="http://schemas.openxmlformats.org/drawingml/2006/main" name="Tema de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430</Words>
  <Application>Microsoft Office PowerPoint</Application>
  <PresentationFormat>Personalizado</PresentationFormat>
  <Paragraphs>39</Paragraphs>
  <Slides>12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Consolas</vt:lpstr>
      <vt:lpstr>Corbel</vt:lpstr>
      <vt:lpstr>Pizarra 16 x 9</vt:lpstr>
      <vt:lpstr>El Imperio del Algodón Sven Beckert</vt:lpstr>
      <vt:lpstr>Presentación de PowerPoint</vt:lpstr>
      <vt:lpstr>Presentación de PowerPoint</vt:lpstr>
      <vt:lpstr>EXPANSION</vt:lpstr>
      <vt:lpstr>EL COMERCIO TRIANGULAR (Siglo XV-XIX)</vt:lpstr>
      <vt:lpstr>Presentación de PowerPoint</vt:lpstr>
      <vt:lpstr>La explosión de las exportaciones: el crecimiento de las exportaciones británicas de bienes de algodón (1697-1807).</vt:lpstr>
      <vt:lpstr>La revolución del algodón en el Caribe: cargamentos de algodón de las Indias Occidentales al Reino Unido, 1750-1795, en millones de libras.</vt:lpstr>
      <vt:lpstr>El capitalismo de guerra reestructura la industria global del algodón: cosecha de algodón mundial, 1791-1831 (estimación aproximada).</vt:lpstr>
      <vt:lpstr>Producción de algodón en los Estados Unidos, en millones de libras, 1790-1859.</vt:lpstr>
      <vt:lpstr>El capitalismo de guerra reestructura la industria global del algodón: cosecha de algodón mundial, 1791-1831 (estimación aproximada).</vt:lpstr>
      <vt:lpstr>La expansión del capitalismo industrial, 1780-1860.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Imperio del Algodón Sven Beckert</dc:title>
  <dc:creator>Mirta Abalo</dc:creator>
  <cp:lastModifiedBy>Mirta Abalo</cp:lastModifiedBy>
  <cp:revision>3</cp:revision>
  <dcterms:created xsi:type="dcterms:W3CDTF">2020-05-29T12:57:04Z</dcterms:created>
  <dcterms:modified xsi:type="dcterms:W3CDTF">2020-05-29T13:09:50Z</dcterms:modified>
</cp:coreProperties>
</file>